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1" r:id="rId4"/>
    <p:sldId id="278" r:id="rId5"/>
    <p:sldId id="269" r:id="rId6"/>
    <p:sldId id="270" r:id="rId7"/>
    <p:sldId id="261" r:id="rId8"/>
    <p:sldId id="272" r:id="rId9"/>
    <p:sldId id="273" r:id="rId10"/>
    <p:sldId id="262" r:id="rId11"/>
    <p:sldId id="260" r:id="rId12"/>
    <p:sldId id="263" r:id="rId13"/>
    <p:sldId id="264" r:id="rId14"/>
    <p:sldId id="266" r:id="rId15"/>
    <p:sldId id="265" r:id="rId16"/>
    <p:sldId id="259" r:id="rId17"/>
    <p:sldId id="267" r:id="rId18"/>
    <p:sldId id="268" r:id="rId19"/>
    <p:sldId id="280" r:id="rId20"/>
    <p:sldId id="275" r:id="rId21"/>
    <p:sldId id="276" r:id="rId22"/>
    <p:sldId id="284" r:id="rId23"/>
    <p:sldId id="279" r:id="rId24"/>
    <p:sldId id="286" r:id="rId25"/>
    <p:sldId id="283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6" autoAdjust="0"/>
  </p:normalViewPr>
  <p:slideViewPr>
    <p:cSldViewPr>
      <p:cViewPr>
        <p:scale>
          <a:sx n="95" d="100"/>
          <a:sy n="95" d="100"/>
        </p:scale>
        <p:origin x="-666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2"/>
  <c:chart>
    <c:plotArea>
      <c:layout>
        <c:manualLayout>
          <c:layoutTarget val="inner"/>
          <c:xMode val="edge"/>
          <c:yMode val="edge"/>
          <c:x val="0.22891721230098933"/>
          <c:y val="3.3562166285278416E-2"/>
          <c:w val="0.72214973893960077"/>
          <c:h val="0.78432235743259382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Sheet2!$B$53:$B$62</c:f>
              <c:strCache>
                <c:ptCount val="10"/>
                <c:pt idx="0">
                  <c:v>China</c:v>
                </c:pt>
                <c:pt idx="1">
                  <c:v>USA</c:v>
                </c:pt>
                <c:pt idx="2">
                  <c:v>India</c:v>
                </c:pt>
                <c:pt idx="3">
                  <c:v>Russian Federation</c:v>
                </c:pt>
                <c:pt idx="4">
                  <c:v>Japan</c:v>
                </c:pt>
                <c:pt idx="5">
                  <c:v>Germany</c:v>
                </c:pt>
                <c:pt idx="6">
                  <c:v>Korea</c:v>
                </c:pt>
                <c:pt idx="7">
                  <c:v>Iran</c:v>
                </c:pt>
                <c:pt idx="8">
                  <c:v>Canada</c:v>
                </c:pt>
                <c:pt idx="9">
                  <c:v>Saudi Arabia</c:v>
                </c:pt>
              </c:strCache>
            </c:strRef>
          </c:cat>
          <c:val>
            <c:numRef>
              <c:f>Sheet2!$C$53:$C$62</c:f>
              <c:numCache>
                <c:formatCode>0.00%</c:formatCode>
                <c:ptCount val="10"/>
                <c:pt idx="0">
                  <c:v>0.28210000000000002</c:v>
                </c:pt>
                <c:pt idx="1">
                  <c:v>0.15990000000000007</c:v>
                </c:pt>
                <c:pt idx="2">
                  <c:v>6.2400000000000039E-2</c:v>
                </c:pt>
                <c:pt idx="3">
                  <c:v>4.5300000000000028E-2</c:v>
                </c:pt>
                <c:pt idx="4">
                  <c:v>3.6700000000000024E-2</c:v>
                </c:pt>
                <c:pt idx="5">
                  <c:v>2.2300000000000014E-2</c:v>
                </c:pt>
                <c:pt idx="6">
                  <c:v>1.7500000000000022E-2</c:v>
                </c:pt>
                <c:pt idx="7">
                  <c:v>1.7200000000000017E-2</c:v>
                </c:pt>
                <c:pt idx="8">
                  <c:v>1.7100000000000018E-2</c:v>
                </c:pt>
                <c:pt idx="9">
                  <c:v>1.5599999999999999E-2</c:v>
                </c:pt>
              </c:numCache>
            </c:numRef>
          </c:val>
        </c:ser>
        <c:axId val="62271488"/>
        <c:axId val="62273024"/>
      </c:barChart>
      <c:catAx>
        <c:axId val="6227148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273024"/>
        <c:crosses val="autoZero"/>
        <c:auto val="1"/>
        <c:lblAlgn val="ctr"/>
        <c:lblOffset val="100"/>
      </c:catAx>
      <c:valAx>
        <c:axId val="62273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/>
                  <a:t>Share of global emissions</a:t>
                </a:r>
                <a:endParaRPr lang="en-CA" dirty="0"/>
              </a:p>
            </c:rich>
          </c:tx>
          <c:layout>
            <c:manualLayout>
              <c:xMode val="edge"/>
              <c:yMode val="edge"/>
              <c:x val="0.40365148973688947"/>
              <c:y val="0.91111715581006858"/>
            </c:manualLayout>
          </c:layout>
        </c:title>
        <c:numFmt formatCode="0.0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271488"/>
        <c:crosses val="autoZero"/>
        <c:crossBetween val="between"/>
      </c:valAx>
    </c:plotArea>
    <c:plotVisOnly val="1"/>
    <c:dispBlanksAs val="gap"/>
  </c:chart>
  <c:spPr>
    <a:ln>
      <a:solidFill>
        <a:schemeClr val="accent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7196410658091828E-2"/>
          <c:y val="0.12954016478798627"/>
          <c:w val="0.82047712437432307"/>
          <c:h val="0.8097423138871346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6.926889714993811E-3"/>
                  <c:y val="-0.151609674019873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Major renewable energy projects, 3.4 billion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1561123632780103"/>
                  <c:y val="2.13185229060550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Rebates for Alberta families, 2.3 billion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1.7358887831328781E-3"/>
                  <c:y val="0.268812130905511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Green infrastructure, such as public transit, 2.2  billion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2.3115618401103013E-2"/>
                  <c:y val="-0.1018643087247504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Small business tax rate reduction (3 -2 %) , 0.865 million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1.0717637990418484E-2"/>
                  <c:y val="-9.65421367524561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Energy Efficiency Alberta, 0.645 million 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5.642527490755108E-2"/>
                  <c:y val="-3.05491922434443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Support Coal communities, indigenous people , 0.195  million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Sheet1!$C$8:$C$13</c:f>
              <c:strCache>
                <c:ptCount val="6"/>
                <c:pt idx="0">
                  <c:v>Major renewable energy projects</c:v>
                </c:pt>
                <c:pt idx="1">
                  <c:v>Rebates for Alberta families</c:v>
                </c:pt>
                <c:pt idx="2">
                  <c:v>Green infrastructure, such as public transit</c:v>
                </c:pt>
                <c:pt idx="3">
                  <c:v>Small business tax rate reduction (3 -2 %) </c:v>
                </c:pt>
                <c:pt idx="4">
                  <c:v>Energy Efficiency Alberta</c:v>
                </c:pt>
                <c:pt idx="5">
                  <c:v>Support Coal communities, indigenous people </c:v>
                </c:pt>
              </c:strCache>
            </c:strRef>
          </c:cat>
          <c:val>
            <c:numRef>
              <c:f>Sheet1!$D$8:$D$13</c:f>
              <c:numCache>
                <c:formatCode>General</c:formatCode>
                <c:ptCount val="6"/>
                <c:pt idx="0">
                  <c:v>3.4</c:v>
                </c:pt>
                <c:pt idx="1">
                  <c:v>2.2999999999999998</c:v>
                </c:pt>
                <c:pt idx="2">
                  <c:v>2.2000000000000002</c:v>
                </c:pt>
                <c:pt idx="3" formatCode="0.000">
                  <c:v>0.86500000000000032</c:v>
                </c:pt>
                <c:pt idx="4" formatCode="0.000">
                  <c:v>0.64500000000000035</c:v>
                </c:pt>
                <c:pt idx="5" formatCode="0.000">
                  <c:v>0.19500000000000001</c:v>
                </c:pt>
              </c:numCache>
            </c:numRef>
          </c:val>
        </c:ser>
      </c:pie3DChart>
    </c:plotArea>
    <c:plotVisOnly val="1"/>
    <c:dispBlanksAs val="zero"/>
  </c:chart>
  <c:spPr>
    <a:ln>
      <a:solidFill>
        <a:srgbClr val="4F81BD"/>
      </a:solidFill>
    </a:ln>
  </c:spPr>
  <c:txPr>
    <a:bodyPr/>
    <a:lstStyle/>
    <a:p>
      <a:pPr>
        <a:defRPr sz="1200"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94A29-E880-4CF7-AFD5-55891EB769E6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251FA-BD1B-4E62-BB2F-F3D211784E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9505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51FA-BD1B-4E62-BB2F-F3D211784E12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5193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51FA-BD1B-4E62-BB2F-F3D211784E12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7752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51FA-BD1B-4E62-BB2F-F3D211784E12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59376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51FA-BD1B-4E62-BB2F-F3D211784E12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51FA-BD1B-4E62-BB2F-F3D211784E12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7170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7297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2485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1938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1394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9870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9474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2012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6265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7785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36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915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1878-1544-43D5-B0F8-9FC74D07DE57}" type="datetimeFigureOut">
              <a:rPr lang="en-CA" smtClean="0"/>
              <a:pPr/>
              <a:t>21/01/2017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C0173-9CEC-4466-B322-F4B414CD7D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66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google.ca/url?sa=i&amp;rct=j&amp;q=&amp;esrc=s&amp;source=imgres&amp;cd=&amp;cad=rja&amp;uact=8&amp;ved=0ahUKEwi0oIChnoPRAhXn3YMKHe-aCFAQjRwIBw&amp;url=https://www.ec.gc.ca/indicateurs-indicators/default.asp?lang=en&amp;n=18F3BB9C-1&amp;psig=AFQjCNGHLuGGxjq3Pl-vEuvKSACFd6Gmyg&amp;ust=14823392753866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a/url?sa=i&amp;rct=j&amp;q=&amp;esrc=s&amp;source=imgres&amp;cd=&amp;cad=rja&amp;uact=8&amp;ved=0ahUKEwitprDFnoPRAhVJwYMKHVE6CJcQjRwIBw&amp;url=https://www.saskwind.ca/blogbackend/2016/5/7/ghg-province-comparison&amp;psig=AFQjCNGHLuGGxjq3Pl-vEuvKSACFd6Gmyg&amp;ust=14823392753866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news/canada/calgary/multimedia/alberta-carbon-tax-calculator-1.39003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nvddMKowKF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source=images&amp;cd=&amp;cad=rja&amp;uact=8&amp;ved=0ahUKEwiExOCJjoHRAhXs6YMKHQyHCzsQjRwIBw&amp;url=http://www.slideshare.net/rahmanshuvo10/green-house-effect-1234-29180267&amp;bvm=bv.142059868,d.amc&amp;psig=AFQjCNGWVwrDpokKHv0WR3hfbGavdmuSqw&amp;ust=14822655765672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uorocarb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ydrofluorocarb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google.ca/url?sa=i&amp;rct=j&amp;q=&amp;esrc=s&amp;source=imgres&amp;cd=&amp;cad=rja&amp;uact=8&amp;ved=0ahUKEwiCn-fU04PRAhWh54MKHQrEB4MQjRwIBw&amp;url=https://ec.gc.ca/indicateurs-indicators/default.asp?lang=en&amp;n=FBF8455E-1&amp;psig=AFQjCNF9swj9hd7GV2fBjWO-aj3jooFVUw&amp;ust=148235361103266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Carbon Tax and </a:t>
            </a:r>
            <a:r>
              <a:rPr lang="en-US" smtClean="0"/>
              <a:t>Its Impact </a:t>
            </a:r>
            <a:r>
              <a:rPr lang="en-US" dirty="0" smtClean="0"/>
              <a:t>to Albertans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January 21, 2017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6538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199"/>
            <a:ext cx="8229600" cy="13716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 Capita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emissions for top 10 Countries in the world (tonnes per capita) </a:t>
            </a:r>
            <a:endParaRPr lang="en-CA" sz="3200" dirty="0"/>
          </a:p>
        </p:txBody>
      </p:sp>
      <p:pic>
        <p:nvPicPr>
          <p:cNvPr id="1028" name="Picture 4" descr="\\goa\desktop\A_D\arjun.kc\Desktop\per_capita_emission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9327"/>
            <a:ext cx="7467600" cy="51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220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30,000,000 x24 =720,000,000 MT</a:t>
            </a:r>
            <a:endParaRPr lang="en-CA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7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Provincial GHG emissions-Historical</a:t>
            </a:r>
            <a:endParaRPr lang="en-CA" dirty="0"/>
          </a:p>
        </p:txBody>
      </p:sp>
      <p:pic>
        <p:nvPicPr>
          <p:cNvPr id="307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381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088" y="6197987"/>
            <a:ext cx="5143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20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 capita emissions from provinces </a:t>
            </a:r>
            <a:endParaRPr lang="en-CA" dirty="0"/>
          </a:p>
        </p:txBody>
      </p:sp>
      <p:pic>
        <p:nvPicPr>
          <p:cNvPr id="4098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76400"/>
            <a:ext cx="77121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328" y="6392938"/>
            <a:ext cx="5143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48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Provinces GHG Emissions-Historical</a:t>
            </a:r>
            <a:br>
              <a:rPr lang="en-US" sz="3200" dirty="0" smtClean="0"/>
            </a:br>
            <a:r>
              <a:rPr lang="en-US" sz="3200" dirty="0" smtClean="0"/>
              <a:t>(tonnes per capita) </a:t>
            </a:r>
            <a:endParaRPr lang="en-CA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3624"/>
            <a:ext cx="8077200" cy="464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42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95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GHG Emissions, Provinces and International Peers, </a:t>
            </a:r>
            <a:r>
              <a:rPr lang="en-US" sz="3600" dirty="0" smtClean="0"/>
              <a:t>2013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200" dirty="0"/>
              <a:t>(tonnes of CO</a:t>
            </a:r>
            <a:r>
              <a:rPr lang="en-US" sz="2200" baseline="-25000" dirty="0"/>
              <a:t>2</a:t>
            </a:r>
            <a:r>
              <a:rPr lang="en-US" sz="2200" dirty="0"/>
              <a:t> equivalent per </a:t>
            </a:r>
            <a:r>
              <a:rPr lang="en-US" sz="2200" dirty="0" smtClean="0"/>
              <a:t>capita)</a:t>
            </a:r>
            <a:endParaRPr lang="en-CA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56886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128343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Sources: The Conference Board of Canada; Environment and Climate Change Canada; OECD</a:t>
            </a:r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4114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 2014 =53.9 MT </a:t>
            </a:r>
            <a:endParaRPr lang="en-CA" sz="1200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3238500" y="4391799"/>
            <a:ext cx="114300" cy="332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9000" y="2057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 2014 =267 MT </a:t>
            </a:r>
            <a:endParaRPr lang="en-CA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077200" y="2334399"/>
            <a:ext cx="152400" cy="256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32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GHG Emissions by Source in Canada (2013) </a:t>
            </a:r>
            <a:br>
              <a:rPr lang="en-US" sz="3200" dirty="0" smtClean="0"/>
            </a:br>
            <a:r>
              <a:rPr lang="en-US" sz="3200" dirty="0" smtClean="0"/>
              <a:t>(000’ tonnes of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emitted)</a:t>
            </a:r>
            <a:endParaRPr lang="en-CA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1524000"/>
            <a:ext cx="414250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67289"/>
            <a:ext cx="5181600" cy="226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26537"/>
            <a:ext cx="5143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505200" y="2667000"/>
            <a:ext cx="28956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667000" y="2590800"/>
            <a:ext cx="3581400" cy="230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2362200"/>
            <a:ext cx="3886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00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84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GHG emissions for 30 Phase 1 Oil Climate Index (OCI) test oils globally. </a:t>
            </a:r>
            <a:endParaRPr lang="en-CA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784" y="1748790"/>
            <a:ext cx="7239000" cy="4271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1533144" y="2203704"/>
            <a:ext cx="4303776" cy="978408"/>
            <a:chOff x="1533144" y="2182368"/>
            <a:chExt cx="4303776" cy="978408"/>
          </a:xfrm>
        </p:grpSpPr>
        <p:sp>
          <p:nvSpPr>
            <p:cNvPr id="9" name="Oval 8"/>
            <p:cNvSpPr/>
            <p:nvPr/>
          </p:nvSpPr>
          <p:spPr>
            <a:xfrm>
              <a:off x="1533144" y="2182368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86712" y="2343912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>
              <a:off x="2401824" y="2412492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/>
            <p:cNvSpPr/>
            <p:nvPr/>
          </p:nvSpPr>
          <p:spPr>
            <a:xfrm>
              <a:off x="3285744" y="2717292"/>
              <a:ext cx="76200" cy="89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4721352" y="2990088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5760720" y="3102864"/>
              <a:ext cx="76200" cy="57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87652" y="6204466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Alberta Climate Leadership Report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1445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Emissions forecast under different carbon price</a:t>
            </a:r>
            <a:endParaRPr lang="en-C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51" y="4114800"/>
            <a:ext cx="8607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960" y="720107"/>
            <a:ext cx="5762087" cy="32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971800" y="1496199"/>
            <a:ext cx="381000" cy="561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77073" y="1219200"/>
            <a:ext cx="709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58 Mt</a:t>
            </a:r>
            <a:endParaRPr lang="en-CA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400800" y="1357699"/>
            <a:ext cx="3048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1143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112 Mt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capped at 100 Mt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3896" y="6172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Alberta Climate Leadership Plan Report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72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Electricity Generation by Fuel Source</a:t>
            </a:r>
            <a:endParaRPr lang="en-CA" sz="3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1828800"/>
            <a:ext cx="349199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923" y="1547091"/>
            <a:ext cx="4800600" cy="386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415036"/>
            <a:ext cx="1447800" cy="37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Alberta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539668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320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b="1" dirty="0"/>
              <a:t>GHG Emissions Intensity of Electricity Generation Mix of Canadian Provinces, 2014</a:t>
            </a: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3" y="1201738"/>
            <a:ext cx="88677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95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Carbon ? Greenhouse Gases?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Carbon is an element that's found all over the world and in every living thing (Atmosphere, Ocean, soil, underground, living things). </a:t>
            </a:r>
          </a:p>
          <a:p>
            <a:r>
              <a:rPr lang="en-US" sz="2800" dirty="0" smtClean="0"/>
              <a:t>Carbon dioxide (CO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is emitted from natural and anthropogenic (human-induced) sources. </a:t>
            </a:r>
          </a:p>
          <a:p>
            <a:r>
              <a:rPr lang="en-CA" sz="2800" dirty="0" smtClean="0"/>
              <a:t>A gas that contributes to the greenhouse effect by absorbing infrared solar radiation, e.g., (CO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, N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O, CH</a:t>
            </a:r>
            <a:r>
              <a:rPr lang="en-CA" sz="2800" baseline="-25000" dirty="0" smtClean="0"/>
              <a:t>4</a:t>
            </a:r>
            <a:r>
              <a:rPr lang="en-CA" sz="2800" dirty="0" smtClean="0"/>
              <a:t>, PFC, HFC, SF</a:t>
            </a:r>
            <a:r>
              <a:rPr lang="en-CA" sz="2800" baseline="-25000" dirty="0" smtClean="0"/>
              <a:t>6</a:t>
            </a:r>
            <a:r>
              <a:rPr lang="en-CA" sz="2800" dirty="0" smtClean="0"/>
              <a:t>). </a:t>
            </a:r>
          </a:p>
          <a:p>
            <a:r>
              <a:rPr lang="en-CA" sz="2800" dirty="0" smtClean="0"/>
              <a:t>Greenhouse gases that trap solar radiation, which will heat the earth. </a:t>
            </a:r>
            <a:endParaRPr lang="en-US" sz="2800" dirty="0" smtClean="0"/>
          </a:p>
          <a:p>
            <a:r>
              <a:rPr lang="en-US" sz="2800" dirty="0" smtClean="0"/>
              <a:t>When the conc.of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exceeds the level than it is taken by the earth systems, it creates greenhouse effect on Earth System.  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xmlns="" val="20420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Alberta Carbon Tax –Effective from Jan 1, 2017 </a:t>
            </a:r>
            <a:endParaRPr lang="en-CA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6308969"/>
              </p:ext>
            </p:extLst>
          </p:nvPr>
        </p:nvGraphicFramePr>
        <p:xfrm>
          <a:off x="1600200" y="838200"/>
          <a:ext cx="5029200" cy="283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221"/>
                <a:gridCol w="1608083"/>
                <a:gridCol w="1418896"/>
              </a:tblGrid>
              <a:tr h="22072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Alberta Carbon Tax in effect on </a:t>
                      </a:r>
                      <a:r>
                        <a:rPr lang="en-CA" sz="1800" dirty="0" smtClean="0">
                          <a:effectLst/>
                        </a:rPr>
                        <a:t>January </a:t>
                      </a:r>
                      <a:r>
                        <a:rPr lang="en-CA" sz="1800" dirty="0">
                          <a:effectLst/>
                        </a:rPr>
                        <a:t>1, 2017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79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Type of fuel used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Direct </a:t>
                      </a:r>
                      <a:r>
                        <a:rPr lang="en-CA" sz="1600" dirty="0" smtClean="0">
                          <a:effectLst/>
                        </a:rPr>
                        <a:t>Impact 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9846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carbon tax rate for 2017 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carbon tax rate for 2018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7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Gasoline (petrol)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4.49 c/litre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6.73 c/litre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7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Natural Gas 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$1.011 /GJ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$1.517 /GJ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7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Aviation jet fuel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5.17 c/litre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7.75 c/litre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7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Diesel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5.35 c/litre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8.03 c/litre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7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Propane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3.08 c/litre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4.62 c/litre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5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Electricity  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No carbon Tax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7208407"/>
              </p:ext>
            </p:extLst>
          </p:nvPr>
        </p:nvGraphicFramePr>
        <p:xfrm>
          <a:off x="1295400" y="3810000"/>
          <a:ext cx="6324600" cy="266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447800"/>
                <a:gridCol w="1435262"/>
                <a:gridCol w="1841338"/>
              </a:tblGrid>
              <a:tr h="54076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Economy-wide Carbon Tax $20/t (2017); $30/t  (2018)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$ 9.6 billion  will be collected over 5 years </a:t>
                      </a:r>
                      <a:endParaRPr lang="en-C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Max. Net Income</a:t>
                      </a:r>
                      <a:endParaRPr lang="en-CA" sz="1600" dirty="0" smtClean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 Carbon Tax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rebate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Single person </a:t>
                      </a:r>
                      <a:endParaRPr lang="en-C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$47,000</a:t>
                      </a:r>
                      <a:endParaRPr lang="en-CA" sz="1400" dirty="0" smtClean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$191 /year 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$200/year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Couple or Family</a:t>
                      </a:r>
                      <a:endParaRPr lang="en-CA" sz="12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$95,000</a:t>
                      </a:r>
                      <a:endParaRPr lang="en-CA" sz="1400" dirty="0" smtClean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$338/year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$360 /year</a:t>
                      </a:r>
                      <a:endParaRPr lang="en-CA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Partial Rebate –single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Partial Rebate –couple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Couple with</a:t>
                      </a:r>
                      <a:r>
                        <a:rPr lang="en-US" sz="1200" baseline="0" dirty="0" smtClean="0"/>
                        <a:t> 4 children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$47,000-51,250 </a:t>
                      </a:r>
                    </a:p>
                    <a:p>
                      <a:r>
                        <a:rPr lang="en-US" sz="1200" dirty="0" smtClean="0"/>
                        <a:t>$100,000-$103,750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ffectLst/>
                        </a:rPr>
                        <a:t>$103,000 -$108,250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varies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varies</a:t>
                      </a:r>
                      <a:endParaRPr lang="en-CA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78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1"/>
            <a:ext cx="8229600" cy="965499"/>
          </a:xfrm>
        </p:spPr>
        <p:txBody>
          <a:bodyPr/>
          <a:lstStyle/>
          <a:p>
            <a:r>
              <a:rPr lang="en-US" dirty="0" smtClean="0"/>
              <a:t>Rebates – based on income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7641262"/>
              </p:ext>
            </p:extLst>
          </p:nvPr>
        </p:nvGraphicFramePr>
        <p:xfrm>
          <a:off x="1413734" y="838200"/>
          <a:ext cx="6476999" cy="454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264"/>
                <a:gridCol w="2142264"/>
                <a:gridCol w="1154813"/>
                <a:gridCol w="1037658"/>
              </a:tblGrid>
              <a:tr h="37573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Rebate income parameters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2017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2018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74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Rebate amounts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First adult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$200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$300 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Spouse/Equivalent to spouse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$100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$150 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93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Each child (maximum 4)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$30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$45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6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Maximum income to receive full rebate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Single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$47,500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$47,500 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(Family Net Income)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Couple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$95,000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$95,000 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Families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$95,000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$95,000 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6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Maximum income to receive partial rebate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Single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$51,250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$55,000 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(Family Net Income)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Couple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$100,000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$103,750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Couple with 1 child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$100,750 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$104,875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Couple with 2 children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$101,500 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$106,000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Couple with 3 children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$102,250 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$107,125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Couple with 4 children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$103,000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$108,250 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8280" y="5410200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Rebates: </a:t>
            </a:r>
            <a:r>
              <a:rPr lang="en-US" sz="1400" dirty="0"/>
              <a:t>$400 or more delivered in 4 payments (Jan, Apr, Jul, Oct), $200-$399 delivered in 2 payments (Jan, Jul), $100-$199 delivered in 1 payment (Jan 2017 for the 2016-17 benefit year; July in subsequent years, beginning with July 2017</a:t>
            </a:r>
            <a:r>
              <a:rPr lang="en-US" sz="1400" dirty="0" smtClean="0"/>
              <a:t>), no payment for less than $100 rebate. 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064" y="6161275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hlinkClick r:id="rId3"/>
              </a:rPr>
              <a:t>http://</a:t>
            </a:r>
            <a:r>
              <a:rPr lang="en-CA" sz="1200" dirty="0" smtClean="0">
                <a:hlinkClick r:id="rId3"/>
              </a:rPr>
              <a:t>www.cbc.ca/news/canada/calgary/multimedia/alberta-carbon-tax-calculator-1.3900339</a:t>
            </a:r>
            <a:r>
              <a:rPr lang="en-CA" sz="1200" dirty="0" smtClean="0"/>
              <a:t>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xmlns="" val="42062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93"/>
            <a:ext cx="8229600" cy="1143000"/>
          </a:xfrm>
        </p:spPr>
        <p:txBody>
          <a:bodyPr/>
          <a:lstStyle/>
          <a:p>
            <a:r>
              <a:rPr lang="en-US" dirty="0" smtClean="0"/>
              <a:t>How much will it cost to us? </a:t>
            </a:r>
            <a:endParaRPr lang="en-CA" dirty="0"/>
          </a:p>
        </p:txBody>
      </p:sp>
      <p:pic>
        <p:nvPicPr>
          <p:cNvPr id="5122" name="Picture 2" descr="\\goa\desktop\A_D\arjun.kc\Desktop\20170112_160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038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goa\desktop\A_D\arjun.kc\Desktop\20170112_162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5732"/>
            <a:ext cx="388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11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we emit? How much we contribute? </a:t>
            </a: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4914750"/>
              </p:ext>
            </p:extLst>
          </p:nvPr>
        </p:nvGraphicFramePr>
        <p:xfrm>
          <a:off x="1524000" y="1981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Consumption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(g/l)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 (g/l)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 (g/l)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Diesel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2663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Natural</a:t>
                      </a:r>
                      <a:r>
                        <a:rPr lang="en-US" sz="1600" baseline="0" dirty="0" smtClean="0"/>
                        <a:t> Gas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1918 (g/m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dirty="0" smtClean="0"/>
                        <a:t>)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0.037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(g/m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dirty="0" smtClean="0"/>
                        <a:t>)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0.035 (g/m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dirty="0" smtClean="0"/>
                        <a:t>)</a:t>
                      </a:r>
                      <a:endParaRPr lang="en-C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3962400"/>
            <a:ext cx="624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gasoline car that consumes 100 liters a month, will use 1200 liters per year and produce  (2289*1200/1000000)= 2.75 tonnes of CO2 and 0.02*1200/1000000=0.0000240 tonnes of N2O. As N</a:t>
            </a:r>
            <a:r>
              <a:rPr lang="en-US" baseline="-25000" dirty="0" smtClean="0"/>
              <a:t>2</a:t>
            </a:r>
            <a:r>
              <a:rPr lang="en-US" dirty="0" smtClean="0"/>
              <a:t>O has 295  global warming potential, the CO2 equivalent =0.0000240*295+2.75 = 2.76 tCO</a:t>
            </a:r>
            <a:r>
              <a:rPr lang="en-US" baseline="-25000" dirty="0" smtClean="0"/>
              <a:t>2</a:t>
            </a:r>
            <a:r>
              <a:rPr lang="en-US" dirty="0" smtClean="0"/>
              <a:t> eq./year (~3 t).  An average car in North America will produce about 4-5 tonnes of CO</a:t>
            </a:r>
            <a:r>
              <a:rPr lang="en-US" baseline="-25000" dirty="0" smtClean="0"/>
              <a:t>2</a:t>
            </a:r>
            <a:r>
              <a:rPr lang="en-US" dirty="0" smtClean="0"/>
              <a:t> annually.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569855"/>
            <a:ext cx="601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Average Alt. household =135 GJ/ year and 600 kWh /month ;  1 </a:t>
            </a:r>
            <a:r>
              <a:rPr lang="en-CA" sz="1200" dirty="0"/>
              <a:t>gigajoule (GJ) </a:t>
            </a:r>
            <a:r>
              <a:rPr lang="en-CA" sz="1200" dirty="0" smtClean="0"/>
              <a:t>~ 26  </a:t>
            </a:r>
            <a:r>
              <a:rPr lang="en-CA" sz="1200" dirty="0"/>
              <a:t>cubic meters (m3</a:t>
            </a:r>
            <a:r>
              <a:rPr lang="en-CA" sz="1200" dirty="0" smtClean="0"/>
              <a:t>)/000’ltres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xmlns="" val="24288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Estimated direct costs of the carbon levy on a household per year</a:t>
            </a:r>
            <a:endParaRPr lang="en-CA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7649788"/>
              </p:ext>
            </p:extLst>
          </p:nvPr>
        </p:nvGraphicFramePr>
        <p:xfrm>
          <a:off x="685800" y="1520689"/>
          <a:ext cx="8001000" cy="432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286000"/>
                <a:gridCol w="990600"/>
                <a:gridCol w="1295400"/>
                <a:gridCol w="1447800"/>
              </a:tblGrid>
              <a:tr h="48370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Couple with 2 children</a:t>
                      </a:r>
                      <a:endParaRPr lang="en-CA" dirty="0"/>
                    </a:p>
                  </a:txBody>
                  <a:tcPr/>
                </a:tc>
              </a:tr>
              <a:tr h="35052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Typical fuel use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Natural gas use (GJ)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135</a:t>
                      </a:r>
                    </a:p>
                  </a:txBody>
                  <a:tcPr anchor="ctr"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Gasoline use (L)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/>
                        <a:t>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4,500</a:t>
                      </a:r>
                    </a:p>
                  </a:txBody>
                  <a:tcPr anchor="ctr"/>
                </a:tc>
              </a:tr>
              <a:tr h="331967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2017 cost and rebates</a:t>
                      </a:r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Natural gas cost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/>
                        <a:t>$101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$136</a:t>
                      </a:r>
                    </a:p>
                  </a:txBody>
                  <a:tcPr anchor="ctr"/>
                </a:tc>
              </a:tr>
              <a:tr h="271007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Gasoline cost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$202</a:t>
                      </a:r>
                    </a:p>
                  </a:txBody>
                  <a:tcPr anchor="ctr"/>
                </a:tc>
              </a:tr>
              <a:tr h="346544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Total levy cost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$191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$259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$338</a:t>
                      </a:r>
                    </a:p>
                  </a:txBody>
                  <a:tcPr anchor="ctr"/>
                </a:tc>
              </a:tr>
              <a:tr h="285584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Full rebate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$200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$360</a:t>
                      </a:r>
                    </a:p>
                  </a:txBody>
                  <a:tcPr anchor="ctr"/>
                </a:tc>
              </a:tr>
              <a:tr h="369071">
                <a:tc rowSpan="4">
                  <a:txBody>
                    <a:bodyPr/>
                    <a:lstStyle/>
                    <a:p>
                      <a:r>
                        <a:rPr lang="en-CA" dirty="0" smtClean="0"/>
                        <a:t>2018 costs and rebates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Natural gas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/>
                        <a:t>$152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/>
                        <a:t>$205</a:t>
                      </a:r>
                    </a:p>
                  </a:txBody>
                  <a:tcPr anchor="ctr"/>
                </a:tc>
              </a:tr>
              <a:tr h="342567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Gasoline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/>
                        <a:t>$134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$202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$303</a:t>
                      </a:r>
                    </a:p>
                  </a:txBody>
                  <a:tcPr anchor="ctr"/>
                </a:tc>
              </a:tr>
              <a:tr h="392263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Total levy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$286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$388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$508</a:t>
                      </a:r>
                    </a:p>
                  </a:txBody>
                  <a:tcPr anchor="ctr"/>
                </a:tc>
              </a:tr>
              <a:tr h="362448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Full rebate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/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$450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$540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6019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Note: </a:t>
            </a:r>
            <a:r>
              <a:rPr lang="en-US" i="1" dirty="0" smtClean="0"/>
              <a:t>The </a:t>
            </a:r>
            <a:r>
              <a:rPr lang="en-US" i="1" dirty="0"/>
              <a:t>indirect costs of the carbon levy are estimated to range between $50 to $70 per household in 2017 and $70 to $105 per household in </a:t>
            </a:r>
            <a:r>
              <a:rPr lang="en-US" i="1" dirty="0" smtClean="0"/>
              <a:t>2018. 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xmlns="" val="31837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619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Where does the money go? </a:t>
            </a:r>
            <a:endParaRPr lang="en-CA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802587"/>
              </p:ext>
            </p:extLst>
          </p:nvPr>
        </p:nvGraphicFramePr>
        <p:xfrm>
          <a:off x="990600" y="1219200"/>
          <a:ext cx="6934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783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you. </a:t>
            </a:r>
            <a:br>
              <a:rPr lang="en-US" dirty="0" smtClean="0"/>
            </a:br>
            <a:r>
              <a:rPr lang="en-US" dirty="0" smtClean="0"/>
              <a:t>Any questions 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3636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962891"/>
          </a:xfrm>
        </p:spPr>
        <p:txBody>
          <a:bodyPr>
            <a:normAutofit/>
          </a:bodyPr>
          <a:lstStyle/>
          <a:p>
            <a:r>
              <a:rPr lang="en-US" dirty="0" smtClean="0"/>
              <a:t>What is Greenhouse  ?</a:t>
            </a:r>
            <a:endParaRPr lang="en-CA" dirty="0"/>
          </a:p>
        </p:txBody>
      </p:sp>
      <p:pic>
        <p:nvPicPr>
          <p:cNvPr id="13314" name="Picture 2" descr="Image result for Car heated by su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467600" cy="557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607131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26 C to </a:t>
            </a:r>
            <a:r>
              <a:rPr lang="en-US" sz="1600" dirty="0" smtClean="0">
                <a:solidFill>
                  <a:srgbClr val="FF0000"/>
                </a:solidFill>
              </a:rPr>
              <a:t>45.56 C</a:t>
            </a:r>
            <a:endParaRPr lang="en-CA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5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Greenhouse Gas Theory and Practice</a:t>
            </a:r>
            <a:endParaRPr lang="en-CA" dirty="0"/>
          </a:p>
        </p:txBody>
      </p:sp>
      <p:pic>
        <p:nvPicPr>
          <p:cNvPr id="4" name="Picture 3" descr="Image result for greenhouse gas effect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05000" y="1066800"/>
            <a:ext cx="4800600" cy="2362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316" name="Picture 4" descr="Image result for Greenhou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455" y="3581400"/>
            <a:ext cx="4876800" cy="30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53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Greenhouse Gases and Their Global Warming Potentials 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8412987"/>
              </p:ext>
            </p:extLst>
          </p:nvPr>
        </p:nvGraphicFramePr>
        <p:xfrm>
          <a:off x="685800" y="1600194"/>
          <a:ext cx="7696200" cy="4572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4300"/>
                <a:gridCol w="2274740"/>
                <a:gridCol w="2957160"/>
              </a:tblGrid>
              <a:tr h="641721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 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Global warming Potential (GWP) relative to CO2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218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Greenhouse gas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Chemical formula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GWP for 100-year time horizon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78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Carbon Dioxide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CO</a:t>
                      </a:r>
                      <a:r>
                        <a:rPr lang="en-CA" sz="1600" u="none" strike="noStrike" baseline="-25000" dirty="0">
                          <a:effectLst/>
                        </a:rPr>
                        <a:t>2</a:t>
                      </a:r>
                      <a:endParaRPr lang="en-CA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78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Methane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CH</a:t>
                      </a:r>
                      <a:r>
                        <a:rPr lang="en-CA" sz="1600" u="none" strike="noStrike" baseline="-25000" dirty="0">
                          <a:effectLst/>
                        </a:rPr>
                        <a:t>4</a:t>
                      </a:r>
                      <a:endParaRPr lang="en-CA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25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78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Nitrous oxide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N</a:t>
                      </a:r>
                      <a:r>
                        <a:rPr lang="en-CA" sz="1600" u="none" strike="noStrike" baseline="-25000" dirty="0">
                          <a:effectLst/>
                        </a:rPr>
                        <a:t>2</a:t>
                      </a:r>
                      <a:r>
                        <a:rPr lang="en-CA" sz="1600" u="none" strike="noStrike" dirty="0">
                          <a:effectLst/>
                        </a:rPr>
                        <a:t>O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298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78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Sulphur hexaflouride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SF</a:t>
                      </a:r>
                      <a:r>
                        <a:rPr lang="en-CA" sz="1600" u="none" strike="noStrike" baseline="-25000" dirty="0">
                          <a:effectLst/>
                        </a:rPr>
                        <a:t>6</a:t>
                      </a:r>
                      <a:endParaRPr lang="en-CA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22800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52355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600" u="none" strike="noStrike" dirty="0" smtClean="0">
                          <a:effectLst/>
                          <a:hlinkClick r:id="rId3" tooltip="Fluorocarbon"/>
                        </a:rPr>
                        <a:t>Perfluorocarbons</a:t>
                      </a:r>
                      <a:r>
                        <a:rPr lang="en-CA" sz="1600" u="none" strike="noStrike" dirty="0" smtClean="0">
                          <a:effectLst/>
                        </a:rPr>
                        <a:t> 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PFC -14 (CF</a:t>
                      </a:r>
                      <a:r>
                        <a:rPr lang="fr-FR" sz="1600" u="none" strike="noStrike" baseline="-25000" dirty="0">
                          <a:effectLst/>
                        </a:rPr>
                        <a:t>4</a:t>
                      </a:r>
                      <a:r>
                        <a:rPr lang="fr-FR" sz="1600" u="none" strike="noStrike" dirty="0">
                          <a:effectLst/>
                        </a:rPr>
                        <a:t>)  Perfluorocyclopropane </a:t>
                      </a:r>
                      <a:endParaRPr lang="fr-FR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(</a:t>
                      </a:r>
                      <a:r>
                        <a:rPr lang="fr-FR" sz="1600" u="none" strike="noStrike" dirty="0">
                          <a:effectLst/>
                        </a:rPr>
                        <a:t>c-C</a:t>
                      </a:r>
                      <a:r>
                        <a:rPr lang="fr-FR" sz="1600" u="none" strike="noStrike" baseline="-25000" dirty="0">
                          <a:effectLst/>
                        </a:rPr>
                        <a:t>3</a:t>
                      </a:r>
                      <a:r>
                        <a:rPr lang="fr-FR" sz="1600" u="none" strike="noStrike" dirty="0">
                          <a:effectLst/>
                        </a:rPr>
                        <a:t>F</a:t>
                      </a:r>
                      <a:r>
                        <a:rPr lang="fr-FR" sz="1600" u="none" strike="noStrike" baseline="-25000" dirty="0">
                          <a:effectLst/>
                        </a:rPr>
                        <a:t>6</a:t>
                      </a:r>
                      <a:r>
                        <a:rPr lang="fr-FR" sz="1600" u="none" strike="noStrike" dirty="0">
                          <a:effectLst/>
                        </a:rPr>
                        <a:t>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7390-&gt;17340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82604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600" u="none" strike="noStrike">
                          <a:effectLst/>
                          <a:hlinkClick r:id="rId4" tooltip="Hydrofluorocarbon"/>
                        </a:rPr>
                        <a:t>Hydrofluorocarbons (HFC)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HFCF-23 (CHF</a:t>
                      </a:r>
                      <a:r>
                        <a:rPr lang="en-CA" sz="1600" u="none" strike="noStrike" baseline="-25000" dirty="0">
                          <a:effectLst/>
                        </a:rPr>
                        <a:t>3</a:t>
                      </a:r>
                      <a:r>
                        <a:rPr lang="en-CA" sz="1600" u="none" strike="noStrike" dirty="0">
                          <a:effectLst/>
                        </a:rPr>
                        <a:t>)-HCFC-142b (CH</a:t>
                      </a:r>
                      <a:r>
                        <a:rPr lang="en-CA" sz="1600" u="none" strike="noStrike" baseline="-25000" dirty="0">
                          <a:effectLst/>
                        </a:rPr>
                        <a:t>3</a:t>
                      </a:r>
                      <a:r>
                        <a:rPr lang="en-CA" sz="1600" u="none" strike="noStrike" dirty="0">
                          <a:effectLst/>
                        </a:rPr>
                        <a:t>CCL</a:t>
                      </a:r>
                      <a:r>
                        <a:rPr lang="en-CA" sz="1600" u="none" strike="noStrike" baseline="-25000" dirty="0">
                          <a:effectLst/>
                        </a:rPr>
                        <a:t>2</a:t>
                      </a:r>
                      <a:r>
                        <a:rPr lang="en-CA" sz="1600" u="none" strike="noStrike" dirty="0">
                          <a:effectLst/>
                        </a:rPr>
                        <a:t>F)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151-2310 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01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The Relentless Rise of Carbon Dioxide </a:t>
            </a:r>
            <a:endParaRPr lang="en-CA" sz="3200" dirty="0"/>
          </a:p>
        </p:txBody>
      </p:sp>
      <p:pic>
        <p:nvPicPr>
          <p:cNvPr id="12290" name="Picture 2" descr="The inexorable rise of carbon dioxide levels in the atmosphere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52856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303264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http://climate.nasa.gov/climate_resources/24/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xmlns="" val="14102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Global CO</a:t>
            </a:r>
            <a:r>
              <a:rPr lang="en-US" baseline="-25000" dirty="0" smtClean="0"/>
              <a:t>2</a:t>
            </a:r>
            <a:r>
              <a:rPr lang="en-US" dirty="0" smtClean="0"/>
              <a:t> Emitters </a:t>
            </a:r>
            <a:endParaRPr lang="en-CA" dirty="0"/>
          </a:p>
        </p:txBody>
      </p:sp>
      <p:pic>
        <p:nvPicPr>
          <p:cNvPr id="2050" name="Picture 2" descr="\\goa\desktop\A_D\arjun.kc\Desktop\top_10_emitter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008" y="1447800"/>
            <a:ext cx="6858000" cy="508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share of emissions by % (2014) </a:t>
            </a:r>
            <a:endParaRPr lang="en-C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8543993"/>
              </p:ext>
            </p:extLst>
          </p:nvPr>
        </p:nvGraphicFramePr>
        <p:xfrm>
          <a:off x="1066800" y="1371600"/>
          <a:ext cx="70103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01696" y="5960864"/>
            <a:ext cx="4184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Total =67 % of global emissions (33 % by rest of the world)  </a:t>
            </a:r>
            <a:endParaRPr lang="en-CA" sz="1100" i="1" dirty="0"/>
          </a:p>
        </p:txBody>
      </p:sp>
    </p:spTree>
    <p:extLst>
      <p:ext uri="{BB962C8B-B14F-4D97-AF65-F5344CB8AC3E}">
        <p14:creationId xmlns:p14="http://schemas.microsoft.com/office/powerpoint/2010/main" xmlns="" val="31244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National GHG emissions </a:t>
            </a:r>
            <a:endParaRPr lang="en-CA" dirty="0"/>
          </a:p>
        </p:txBody>
      </p:sp>
      <p:pic>
        <p:nvPicPr>
          <p:cNvPr id="16386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818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943600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Environment and Climate Change Office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xmlns="" val="22969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1097</Words>
  <Application>Microsoft Office PowerPoint</Application>
  <PresentationFormat>On-screen Show (4:3)</PresentationFormat>
  <Paragraphs>245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Carbon Tax and Its Impact to Albertans</vt:lpstr>
      <vt:lpstr>What is Carbon ? Greenhouse Gases?</vt:lpstr>
      <vt:lpstr>What is Greenhouse  ?</vt:lpstr>
      <vt:lpstr>Greenhouse Gas Theory and Practice</vt:lpstr>
      <vt:lpstr>Greenhouse Gases and Their Global Warming Potentials </vt:lpstr>
      <vt:lpstr>The Relentless Rise of Carbon Dioxide </vt:lpstr>
      <vt:lpstr>Top 10 Global CO2 Emitters </vt:lpstr>
      <vt:lpstr>Global share of emissions by % (2014) </vt:lpstr>
      <vt:lpstr>Canada National GHG emissions </vt:lpstr>
      <vt:lpstr>Per Capita CO2 emissions for top 10 Countries in the world (tonnes per capita) </vt:lpstr>
      <vt:lpstr>Provincial GHG emissions-Historical</vt:lpstr>
      <vt:lpstr>Per capita emissions from provinces </vt:lpstr>
      <vt:lpstr>Provinces GHG Emissions-Historical (tonnes per capita) </vt:lpstr>
      <vt:lpstr>GHG Emissions, Provinces and International Peers, 2013 (tonnes of CO2 equivalent per capita)</vt:lpstr>
      <vt:lpstr>GHG Emissions by Source in Canada (2013)  (000’ tonnes of CO2 emitted)</vt:lpstr>
      <vt:lpstr>GHG emissions for 30 Phase 1 Oil Climate Index (OCI) test oils globally. </vt:lpstr>
      <vt:lpstr>Emissions forecast under different carbon price</vt:lpstr>
      <vt:lpstr>Electricity Generation by Fuel Source</vt:lpstr>
      <vt:lpstr>GHG Emissions Intensity of Electricity Generation Mix of Canadian Provinces, 2014</vt:lpstr>
      <vt:lpstr>Alberta Carbon Tax –Effective from Jan 1, 2017 </vt:lpstr>
      <vt:lpstr>Rebates – based on income</vt:lpstr>
      <vt:lpstr>How much will it cost to us? </vt:lpstr>
      <vt:lpstr>How much we emit? How much we contribute? </vt:lpstr>
      <vt:lpstr>Estimated direct costs of the carbon levy on a household per year</vt:lpstr>
      <vt:lpstr>Where does the money go? </vt:lpstr>
      <vt:lpstr>Thank you.  Any questions ?</vt:lpstr>
    </vt:vector>
  </TitlesOfParts>
  <Company>GOA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Tax and Its impact to Albertans</dc:title>
  <dc:creator>arjun.kc</dc:creator>
  <cp:lastModifiedBy>samsung</cp:lastModifiedBy>
  <cp:revision>133</cp:revision>
  <dcterms:created xsi:type="dcterms:W3CDTF">2016-12-20T16:33:40Z</dcterms:created>
  <dcterms:modified xsi:type="dcterms:W3CDTF">2017-01-22T00:26:23Z</dcterms:modified>
</cp:coreProperties>
</file>